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79" r:id="rId5"/>
    <p:sldId id="286" r:id="rId6"/>
    <p:sldId id="352" r:id="rId7"/>
    <p:sldId id="348" r:id="rId8"/>
    <p:sldId id="349" r:id="rId9"/>
    <p:sldId id="350" r:id="rId10"/>
    <p:sldId id="351" r:id="rId11"/>
    <p:sldId id="354" r:id="rId12"/>
    <p:sldId id="353" r:id="rId13"/>
    <p:sldId id="355" r:id="rId14"/>
    <p:sldId id="356" r:id="rId15"/>
    <p:sldId id="357" r:id="rId16"/>
    <p:sldId id="358" r:id="rId17"/>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352"/>
            <p14:sldId id="348"/>
            <p14:sldId id="349"/>
            <p14:sldId id="350"/>
            <p14:sldId id="351"/>
            <p14:sldId id="354"/>
            <p14:sldId id="353"/>
            <p14:sldId id="355"/>
            <p14:sldId id="356"/>
            <p14:sldId id="357"/>
            <p14:sldId id="358"/>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58BC7C"/>
    <a:srgbClr val="9FD9B4"/>
    <a:srgbClr val="00ADC6"/>
    <a:srgbClr val="F83E3E"/>
    <a:srgbClr val="00CBE6"/>
    <a:srgbClr val="914146"/>
    <a:srgbClr val="D9C897"/>
    <a:srgbClr val="E6E689"/>
    <a:srgbClr val="BC9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5187" autoAdjust="0"/>
  </p:normalViewPr>
  <p:slideViewPr>
    <p:cSldViewPr snapToGrid="0">
      <p:cViewPr>
        <p:scale>
          <a:sx n="101" d="100"/>
          <a:sy n="101" d="100"/>
        </p:scale>
        <p:origin x="152" y="424"/>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21/08/20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6200B718-7872-0C47-B1D0-6060F4CAB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4" y="1523671"/>
            <a:ext cx="3413852" cy="3413852"/>
          </a:xfrm>
          <a:prstGeom prst="rect">
            <a:avLst/>
          </a:prstGeom>
        </p:spPr>
      </p:pic>
      <p:pic>
        <p:nvPicPr>
          <p:cNvPr id="15" name="Picture 14" descr="A close up of a piece of paper&#10;&#10;Description automatically generated">
            <a:extLst>
              <a:ext uri="{FF2B5EF4-FFF2-40B4-BE49-F238E27FC236}">
                <a16:creationId xmlns:a16="http://schemas.microsoft.com/office/drawing/2014/main" id="{9919FCF5-EE3C-5544-ACC8-ED508FAC3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761" y="262774"/>
            <a:ext cx="4694715" cy="4694715"/>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France – </a:t>
            </a:r>
            <a:r>
              <a:rPr lang="en-US" dirty="0" err="1"/>
              <a:t>Paramètres</a:t>
            </a:r>
            <a:r>
              <a:rPr lang="en-US" dirty="0"/>
              <a:t> par </a:t>
            </a:r>
            <a:r>
              <a:rPr lang="en-US" dirty="0" err="1"/>
              <a:t>défaut</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870155"/>
            <a:ext cx="282869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Fit avec données inputs lissées sur 5ans en moyenne mobile. </a:t>
            </a:r>
          </a:p>
          <a:p>
            <a:pPr algn="just" eaLnBrk="1" hangingPunct="1"/>
            <a:r>
              <a:rPr lang="fr-FR" sz="1200" dirty="0">
                <a:solidFill>
                  <a:srgbClr val="404040"/>
                </a:solidFill>
                <a:latin typeface="+mj-lt"/>
                <a:cs typeface="Arial" pitchFamily="34" charset="0"/>
              </a:rPr>
              <a:t>Paramètres du modèle par défaut.</a:t>
            </a:r>
          </a:p>
        </p:txBody>
      </p:sp>
    </p:spTree>
    <p:extLst>
      <p:ext uri="{BB962C8B-B14F-4D97-AF65-F5344CB8AC3E}">
        <p14:creationId xmlns:p14="http://schemas.microsoft.com/office/powerpoint/2010/main" val="1067913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5203596A-9AE0-D34A-BF44-AA79E052D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4" y="1523671"/>
            <a:ext cx="3413851" cy="3413851"/>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5A8144A4-BABB-934E-8175-F59C46CC8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199" y="262774"/>
            <a:ext cx="4694716" cy="4694716"/>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France – </a:t>
            </a:r>
            <a:r>
              <a:rPr lang="en-US" dirty="0" err="1"/>
              <a:t>Paramètres</a:t>
            </a:r>
            <a:r>
              <a:rPr lang="en-US" dirty="0"/>
              <a:t> par </a:t>
            </a:r>
            <a:r>
              <a:rPr lang="en-US" dirty="0" err="1"/>
              <a:t>défaut</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870155"/>
            <a:ext cx="282869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Fit avec données inputs lissées sur 10ans en moyenne mobile. </a:t>
            </a:r>
          </a:p>
          <a:p>
            <a:pPr algn="just" eaLnBrk="1" hangingPunct="1"/>
            <a:r>
              <a:rPr lang="fr-FR" sz="1200" dirty="0">
                <a:solidFill>
                  <a:srgbClr val="404040"/>
                </a:solidFill>
                <a:latin typeface="+mj-lt"/>
                <a:cs typeface="Arial" pitchFamily="34" charset="0"/>
              </a:rPr>
              <a:t>Paramètres du modèle par défaut.</a:t>
            </a:r>
          </a:p>
        </p:txBody>
      </p:sp>
    </p:spTree>
    <p:extLst>
      <p:ext uri="{BB962C8B-B14F-4D97-AF65-F5344CB8AC3E}">
        <p14:creationId xmlns:p14="http://schemas.microsoft.com/office/powerpoint/2010/main" val="1315039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F23828-1CB2-CC49-8410-4F6598688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99" y="262774"/>
            <a:ext cx="4694716" cy="4694716"/>
          </a:xfrm>
          <a:prstGeom prst="rect">
            <a:avLst/>
          </a:prstGeom>
        </p:spPr>
      </p:pic>
      <p:pic>
        <p:nvPicPr>
          <p:cNvPr id="9" name="Picture 8" descr="A close up of a map&#10;&#10;Description automatically generated">
            <a:extLst>
              <a:ext uri="{FF2B5EF4-FFF2-40B4-BE49-F238E27FC236}">
                <a16:creationId xmlns:a16="http://schemas.microsoft.com/office/drawing/2014/main" id="{6E9D72C6-6DB9-CE48-AAFA-FA2B5F6A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24" y="1523671"/>
            <a:ext cx="3413851" cy="3413851"/>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France – </a:t>
            </a:r>
            <a:r>
              <a:rPr lang="en-US" dirty="0" err="1"/>
              <a:t>Données</a:t>
            </a:r>
            <a:r>
              <a:rPr lang="en-US" dirty="0"/>
              <a:t> non </a:t>
            </a:r>
            <a:r>
              <a:rPr lang="en-US" dirty="0" err="1"/>
              <a:t>lissées</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1040555"/>
            <a:ext cx="2828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Paramètres du modèle modifiés : lambda, intervalle d’âges</a:t>
            </a:r>
          </a:p>
        </p:txBody>
      </p:sp>
    </p:spTree>
    <p:extLst>
      <p:ext uri="{BB962C8B-B14F-4D97-AF65-F5344CB8AC3E}">
        <p14:creationId xmlns:p14="http://schemas.microsoft.com/office/powerpoint/2010/main" val="4112420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E737E-7DBD-4646-A83A-731750A50787}"/>
              </a:ext>
            </a:extLst>
          </p:cNvPr>
          <p:cNvSpPr>
            <a:spLocks noGrp="1"/>
          </p:cNvSpPr>
          <p:nvPr>
            <p:ph type="dt" sz="half" idx="10"/>
          </p:nvPr>
        </p:nvSpPr>
        <p:spPr/>
        <p:txBody>
          <a:bodyPr/>
          <a:lstStyle/>
          <a:p>
            <a:r>
              <a:rPr lang="en-US" noProof="0"/>
              <a:t>Title of the presentation l Date</a:t>
            </a:r>
            <a:endParaRPr lang="en-US" noProof="0" dirty="0"/>
          </a:p>
        </p:txBody>
      </p:sp>
      <p:sp>
        <p:nvSpPr>
          <p:cNvPr id="3" name="Footer Placeholder 2">
            <a:extLst>
              <a:ext uri="{FF2B5EF4-FFF2-40B4-BE49-F238E27FC236}">
                <a16:creationId xmlns:a16="http://schemas.microsoft.com/office/drawing/2014/main" id="{F87F8D89-F8B3-244B-8D94-984D3B7E0D7D}"/>
              </a:ext>
            </a:extLst>
          </p:cNvPr>
          <p:cNvSpPr>
            <a:spLocks noGrp="1"/>
          </p:cNvSpPr>
          <p:nvPr>
            <p:ph type="ftr" sz="quarter" idx="11"/>
          </p:nvPr>
        </p:nvSpPr>
        <p:spPr/>
        <p:txBody>
          <a:bodyPr/>
          <a:lstStyle/>
          <a:p>
            <a:r>
              <a:rPr lang="en-US" noProof="0"/>
              <a:t>CONFIDENTIALITY LEVEL</a:t>
            </a:r>
            <a:endParaRPr lang="en-US" noProof="0" dirty="0"/>
          </a:p>
        </p:txBody>
      </p:sp>
      <p:sp>
        <p:nvSpPr>
          <p:cNvPr id="4" name="Title 3">
            <a:extLst>
              <a:ext uri="{FF2B5EF4-FFF2-40B4-BE49-F238E27FC236}">
                <a16:creationId xmlns:a16="http://schemas.microsoft.com/office/drawing/2014/main" id="{0D569671-DDDD-7E4F-BB08-16FA88D0206F}"/>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9706F4F8-0569-E140-9D53-74FF075C4E3A}"/>
              </a:ext>
            </a:extLst>
          </p:cNvPr>
          <p:cNvSpPr>
            <a:spLocks noGrp="1"/>
          </p:cNvSpPr>
          <p:nvPr>
            <p:ph type="body" sz="quarter" idx="12"/>
          </p:nvPr>
        </p:nvSpPr>
        <p:spPr/>
        <p:txBody>
          <a:bodyPr/>
          <a:lstStyle/>
          <a:p>
            <a:r>
              <a:rPr lang="fr-FR" dirty="0"/>
              <a:t>France - Améliorations annuelles par composante</a:t>
            </a:r>
          </a:p>
        </p:txBody>
      </p:sp>
      <p:sp>
        <p:nvSpPr>
          <p:cNvPr id="11" name="TextBox 10">
            <a:extLst>
              <a:ext uri="{FF2B5EF4-FFF2-40B4-BE49-F238E27FC236}">
                <a16:creationId xmlns:a16="http://schemas.microsoft.com/office/drawing/2014/main" id="{E3F9E6F2-DF19-6A43-AC56-BAC349876F5C}"/>
              </a:ext>
            </a:extLst>
          </p:cNvPr>
          <p:cNvSpPr txBox="1"/>
          <p:nvPr/>
        </p:nvSpPr>
        <p:spPr bwMode="auto">
          <a:xfrm>
            <a:off x="495818" y="1042319"/>
            <a:ext cx="79829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Lissage sur 5 ans</a:t>
            </a:r>
          </a:p>
        </p:txBody>
      </p:sp>
      <p:sp>
        <p:nvSpPr>
          <p:cNvPr id="12" name="TextBox 11">
            <a:extLst>
              <a:ext uri="{FF2B5EF4-FFF2-40B4-BE49-F238E27FC236}">
                <a16:creationId xmlns:a16="http://schemas.microsoft.com/office/drawing/2014/main" id="{17D72DC2-9FDE-0B4F-AEF9-2667664AF193}"/>
              </a:ext>
            </a:extLst>
          </p:cNvPr>
          <p:cNvSpPr txBox="1"/>
          <p:nvPr/>
        </p:nvSpPr>
        <p:spPr bwMode="auto">
          <a:xfrm>
            <a:off x="3151051" y="1050014"/>
            <a:ext cx="8560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Lissage sur 10 ans</a:t>
            </a:r>
          </a:p>
        </p:txBody>
      </p:sp>
      <p:sp>
        <p:nvSpPr>
          <p:cNvPr id="13" name="TextBox 12">
            <a:extLst>
              <a:ext uri="{FF2B5EF4-FFF2-40B4-BE49-F238E27FC236}">
                <a16:creationId xmlns:a16="http://schemas.microsoft.com/office/drawing/2014/main" id="{B7493DED-6887-E741-ABF8-A0798694425E}"/>
              </a:ext>
            </a:extLst>
          </p:cNvPr>
          <p:cNvSpPr txBox="1"/>
          <p:nvPr/>
        </p:nvSpPr>
        <p:spPr bwMode="auto">
          <a:xfrm>
            <a:off x="5712701" y="1055938"/>
            <a:ext cx="17168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Pas de lissage, paramètres modifiés</a:t>
            </a:r>
          </a:p>
        </p:txBody>
      </p:sp>
      <p:pic>
        <p:nvPicPr>
          <p:cNvPr id="16" name="Picture 15" descr="A picture containing text, map&#10;&#10;Description automatically generated">
            <a:extLst>
              <a:ext uri="{FF2B5EF4-FFF2-40B4-BE49-F238E27FC236}">
                <a16:creationId xmlns:a16="http://schemas.microsoft.com/office/drawing/2014/main" id="{EF019972-94E5-0D4D-ABAC-192823324F76}"/>
              </a:ext>
            </a:extLst>
          </p:cNvPr>
          <p:cNvPicPr>
            <a:picLocks noChangeAspect="1"/>
          </p:cNvPicPr>
          <p:nvPr/>
        </p:nvPicPr>
        <p:blipFill rotWithShape="1">
          <a:blip r:embed="rId2">
            <a:extLst>
              <a:ext uri="{28A0092B-C50C-407E-A947-70E740481C1C}">
                <a14:useLocalDpi xmlns:a14="http://schemas.microsoft.com/office/drawing/2010/main" val="0"/>
              </a:ext>
            </a:extLst>
          </a:blip>
          <a:srcRect l="3393" t="3916" r="17744"/>
          <a:stretch/>
        </p:blipFill>
        <p:spPr>
          <a:xfrm>
            <a:off x="3004139" y="1239800"/>
            <a:ext cx="2569485" cy="3130592"/>
          </a:xfrm>
          <a:prstGeom prst="rect">
            <a:avLst/>
          </a:prstGeom>
        </p:spPr>
      </p:pic>
      <p:pic>
        <p:nvPicPr>
          <p:cNvPr id="17" name="Picture 16" descr="A close up of text on a white background&#10;&#10;Description automatically generated">
            <a:extLst>
              <a:ext uri="{FF2B5EF4-FFF2-40B4-BE49-F238E27FC236}">
                <a16:creationId xmlns:a16="http://schemas.microsoft.com/office/drawing/2014/main" id="{66DF4179-625B-2C47-8C26-96C09DCB5581}"/>
              </a:ext>
            </a:extLst>
          </p:cNvPr>
          <p:cNvPicPr>
            <a:picLocks noChangeAspect="1"/>
          </p:cNvPicPr>
          <p:nvPr/>
        </p:nvPicPr>
        <p:blipFill rotWithShape="1">
          <a:blip r:embed="rId3">
            <a:extLst>
              <a:ext uri="{28A0092B-C50C-407E-A947-70E740481C1C}">
                <a14:useLocalDpi xmlns:a14="http://schemas.microsoft.com/office/drawing/2010/main" val="0"/>
              </a:ext>
            </a:extLst>
          </a:blip>
          <a:srcRect l="2780" t="3331"/>
          <a:stretch/>
        </p:blipFill>
        <p:spPr>
          <a:xfrm>
            <a:off x="5568195" y="1239799"/>
            <a:ext cx="3148448" cy="3130593"/>
          </a:xfrm>
          <a:prstGeom prst="rect">
            <a:avLst/>
          </a:prstGeom>
        </p:spPr>
      </p:pic>
      <p:pic>
        <p:nvPicPr>
          <p:cNvPr id="7" name="Picture 6" descr="A picture containing text, whiteboard&#10;&#10;Description automatically generated">
            <a:extLst>
              <a:ext uri="{FF2B5EF4-FFF2-40B4-BE49-F238E27FC236}">
                <a16:creationId xmlns:a16="http://schemas.microsoft.com/office/drawing/2014/main" id="{FE85077B-3AFD-4548-B8A4-881A1930222C}"/>
              </a:ext>
            </a:extLst>
          </p:cNvPr>
          <p:cNvPicPr>
            <a:picLocks noChangeAspect="1"/>
          </p:cNvPicPr>
          <p:nvPr/>
        </p:nvPicPr>
        <p:blipFill rotWithShape="1">
          <a:blip r:embed="rId4">
            <a:extLst>
              <a:ext uri="{28A0092B-C50C-407E-A947-70E740481C1C}">
                <a14:useLocalDpi xmlns:a14="http://schemas.microsoft.com/office/drawing/2010/main" val="0"/>
              </a:ext>
            </a:extLst>
          </a:blip>
          <a:srcRect t="3953" r="16553"/>
          <a:stretch/>
        </p:blipFill>
        <p:spPr>
          <a:xfrm>
            <a:off x="231967" y="1239799"/>
            <a:ext cx="2719903" cy="3130591"/>
          </a:xfrm>
          <a:prstGeom prst="rect">
            <a:avLst/>
          </a:prstGeom>
        </p:spPr>
      </p:pic>
    </p:spTree>
    <p:extLst>
      <p:ext uri="{BB962C8B-B14F-4D97-AF65-F5344CB8AC3E}">
        <p14:creationId xmlns:p14="http://schemas.microsoft.com/office/powerpoint/2010/main" val="232281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err="1">
                <a:solidFill>
                  <a:schemeClr val="bg1"/>
                </a:solidFill>
              </a:rPr>
              <a:t>Lissage</a:t>
            </a:r>
            <a:r>
              <a:rPr lang="en-US" b="1" dirty="0">
                <a:solidFill>
                  <a:schemeClr val="bg1"/>
                </a:solidFill>
              </a:rPr>
              <a:t> des </a:t>
            </a:r>
            <a:r>
              <a:rPr lang="en-US" b="1" dirty="0" err="1">
                <a:solidFill>
                  <a:schemeClr val="bg1"/>
                </a:solidFill>
              </a:rPr>
              <a:t>données</a:t>
            </a:r>
            <a:endParaRPr lang="fr-FR" b="1" dirty="0">
              <a:solidFill>
                <a:schemeClr val="bg1"/>
              </a:solidFill>
            </a:endParaRPr>
          </a:p>
        </p:txBody>
      </p:sp>
    </p:spTree>
    <p:extLst>
      <p:ext uri="{BB962C8B-B14F-4D97-AF65-F5344CB8AC3E}">
        <p14:creationId xmlns:p14="http://schemas.microsoft.com/office/powerpoint/2010/main" val="383512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42A5261A-FAFE-BC41-99EE-66DCAF196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3" y="1523669"/>
            <a:ext cx="3413852" cy="3413852"/>
          </a:xfrm>
          <a:prstGeom prst="rect">
            <a:avLst/>
          </a:prstGeom>
        </p:spPr>
      </p:pic>
      <p:pic>
        <p:nvPicPr>
          <p:cNvPr id="6" name="Picture 5" descr="A close up of a piece of paper&#10;&#10;Description automatically generated">
            <a:extLst>
              <a:ext uri="{FF2B5EF4-FFF2-40B4-BE49-F238E27FC236}">
                <a16:creationId xmlns:a16="http://schemas.microsoft.com/office/drawing/2014/main" id="{1968CE8A-A23F-304D-BBE1-84D2D46F4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292" y="262774"/>
            <a:ext cx="4693185" cy="4693185"/>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 – </a:t>
            </a:r>
            <a:r>
              <a:rPr lang="en-US" dirty="0" err="1"/>
              <a:t>Données</a:t>
            </a:r>
            <a:r>
              <a:rPr lang="en-US" dirty="0"/>
              <a:t> non </a:t>
            </a:r>
            <a:r>
              <a:rPr lang="en-US" dirty="0" err="1"/>
              <a:t>lissées</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1063636"/>
            <a:ext cx="320326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dirty="0">
                <a:solidFill>
                  <a:srgbClr val="404040"/>
                </a:solidFill>
                <a:latin typeface="+mj-lt"/>
                <a:cs typeface="Arial" pitchFamily="34" charset="0"/>
              </a:rPr>
              <a:t>Paramètres du modèle par défaut.</a:t>
            </a:r>
          </a:p>
        </p:txBody>
      </p:sp>
    </p:spTree>
    <p:extLst>
      <p:ext uri="{BB962C8B-B14F-4D97-AF65-F5344CB8AC3E}">
        <p14:creationId xmlns:p14="http://schemas.microsoft.com/office/powerpoint/2010/main" val="512575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 – </a:t>
            </a:r>
            <a:r>
              <a:rPr lang="en-US" dirty="0" err="1"/>
              <a:t>Paramètres</a:t>
            </a:r>
            <a:r>
              <a:rPr lang="en-US" dirty="0"/>
              <a:t> par </a:t>
            </a:r>
            <a:r>
              <a:rPr lang="en-US" dirty="0" err="1"/>
              <a:t>défaut</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870155"/>
            <a:ext cx="282869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Fit avec données inputs lissées sur 5ans en moyenne mobile. </a:t>
            </a:r>
          </a:p>
          <a:p>
            <a:pPr algn="just" eaLnBrk="1" hangingPunct="1"/>
            <a:r>
              <a:rPr lang="fr-FR" sz="1200" dirty="0">
                <a:solidFill>
                  <a:srgbClr val="404040"/>
                </a:solidFill>
                <a:latin typeface="+mj-lt"/>
                <a:cs typeface="Arial" pitchFamily="34" charset="0"/>
              </a:rPr>
              <a:t>Paramètres du modèle par défaut</a:t>
            </a:r>
          </a:p>
        </p:txBody>
      </p:sp>
      <p:pic>
        <p:nvPicPr>
          <p:cNvPr id="7" name="Picture 6" descr="A close up of a piece of paper&#10;&#10;Description automatically generated">
            <a:extLst>
              <a:ext uri="{FF2B5EF4-FFF2-40B4-BE49-F238E27FC236}">
                <a16:creationId xmlns:a16="http://schemas.microsoft.com/office/drawing/2014/main" id="{2AD64E7C-B916-DF4B-A520-16C1BFCCC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761" y="262774"/>
            <a:ext cx="4694716" cy="4694716"/>
          </a:xfrm>
          <a:prstGeom prst="rect">
            <a:avLst/>
          </a:prstGeom>
        </p:spPr>
      </p:pic>
      <p:pic>
        <p:nvPicPr>
          <p:cNvPr id="16" name="Picture 15" descr="A close up of a device&#10;&#10;Description automatically generated">
            <a:extLst>
              <a:ext uri="{FF2B5EF4-FFF2-40B4-BE49-F238E27FC236}">
                <a16:creationId xmlns:a16="http://schemas.microsoft.com/office/drawing/2014/main" id="{567D7BC5-7CAB-5C4C-BDE8-6D96F085F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23" y="1523670"/>
            <a:ext cx="3413852" cy="3413852"/>
          </a:xfrm>
          <a:prstGeom prst="rect">
            <a:avLst/>
          </a:prstGeom>
        </p:spPr>
      </p:pic>
    </p:spTree>
    <p:extLst>
      <p:ext uri="{BB962C8B-B14F-4D97-AF65-F5344CB8AC3E}">
        <p14:creationId xmlns:p14="http://schemas.microsoft.com/office/powerpoint/2010/main" val="3568225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B28643E7-1C57-9740-BDAC-2D3F3967F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7761" y="262774"/>
            <a:ext cx="4694716" cy="4694716"/>
          </a:xfrm>
          <a:prstGeom prst="rect">
            <a:avLst/>
          </a:prstGeom>
        </p:spPr>
      </p:pic>
      <p:pic>
        <p:nvPicPr>
          <p:cNvPr id="6" name="Picture 5" descr="A close up of a map&#10;&#10;Description automatically generated">
            <a:extLst>
              <a:ext uri="{FF2B5EF4-FFF2-40B4-BE49-F238E27FC236}">
                <a16:creationId xmlns:a16="http://schemas.microsoft.com/office/drawing/2014/main" id="{F6451C72-8A4C-6F4C-AE15-E76D34401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23" y="1523669"/>
            <a:ext cx="3413852" cy="3413852"/>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 – </a:t>
            </a:r>
            <a:r>
              <a:rPr lang="en-US" dirty="0" err="1"/>
              <a:t>Paramètres</a:t>
            </a:r>
            <a:r>
              <a:rPr lang="en-US" dirty="0"/>
              <a:t> </a:t>
            </a:r>
            <a:r>
              <a:rPr lang="en-US" dirty="0" err="1"/>
              <a:t>modifiés</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882683"/>
            <a:ext cx="288377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00" dirty="0">
                <a:solidFill>
                  <a:srgbClr val="404040"/>
                </a:solidFill>
                <a:latin typeface="+mj-lt"/>
                <a:cs typeface="Arial" pitchFamily="34" charset="0"/>
              </a:rPr>
              <a:t>Fit avec données inputs lissées sur 5ans en moyenne mobile. </a:t>
            </a:r>
          </a:p>
          <a:p>
            <a:pPr algn="just" eaLnBrk="1" hangingPunct="1"/>
            <a:r>
              <a:rPr lang="fr-FR" sz="1000" dirty="0">
                <a:solidFill>
                  <a:srgbClr val="404040"/>
                </a:solidFill>
                <a:latin typeface="+mj-lt"/>
                <a:cs typeface="Arial" pitchFamily="34" charset="0"/>
              </a:rPr>
              <a:t>Paramètres du modèle : rigidité de la contrainte sur la composante senescence diminuée</a:t>
            </a:r>
          </a:p>
        </p:txBody>
      </p:sp>
    </p:spTree>
    <p:extLst>
      <p:ext uri="{BB962C8B-B14F-4D97-AF65-F5344CB8AC3E}">
        <p14:creationId xmlns:p14="http://schemas.microsoft.com/office/powerpoint/2010/main" val="179085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74DA7EF6-7E2B-6245-B16A-8AC08D4A7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3" y="1523669"/>
            <a:ext cx="3413852" cy="3413852"/>
          </a:xfrm>
          <a:prstGeom prst="rect">
            <a:avLst/>
          </a:prstGeom>
        </p:spPr>
      </p:pic>
      <p:pic>
        <p:nvPicPr>
          <p:cNvPr id="7" name="Picture 6" descr="A close up of a device&#10;&#10;Description automatically generated">
            <a:extLst>
              <a:ext uri="{FF2B5EF4-FFF2-40B4-BE49-F238E27FC236}">
                <a16:creationId xmlns:a16="http://schemas.microsoft.com/office/drawing/2014/main" id="{338D78EC-5B7C-0A41-98B6-8A2A1DE59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761" y="262774"/>
            <a:ext cx="4694716" cy="4694716"/>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 – </a:t>
            </a:r>
            <a:r>
              <a:rPr lang="en-US" dirty="0" err="1"/>
              <a:t>Paramètres</a:t>
            </a:r>
            <a:r>
              <a:rPr lang="en-US" dirty="0"/>
              <a:t> </a:t>
            </a:r>
            <a:r>
              <a:rPr lang="en-US" dirty="0" err="1"/>
              <a:t>modifiés</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882683"/>
            <a:ext cx="341385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00" dirty="0">
                <a:solidFill>
                  <a:srgbClr val="404040"/>
                </a:solidFill>
                <a:latin typeface="+mj-lt"/>
                <a:cs typeface="Arial" pitchFamily="34" charset="0"/>
              </a:rPr>
              <a:t>Fit avec données inputs lissées sur 5ans en moyenne mobile. </a:t>
            </a:r>
          </a:p>
          <a:p>
            <a:pPr algn="just" eaLnBrk="1" hangingPunct="1"/>
            <a:r>
              <a:rPr lang="fr-FR" sz="1000" dirty="0">
                <a:solidFill>
                  <a:srgbClr val="404040"/>
                </a:solidFill>
                <a:latin typeface="+mj-lt"/>
                <a:cs typeface="Arial" pitchFamily="34" charset="0"/>
              </a:rPr>
              <a:t>Paramètres du modèle : rigidité de la contrainte sur la composante senescence diminuée + intervalle d’âges de croisement des composante 2 et 3</a:t>
            </a:r>
          </a:p>
        </p:txBody>
      </p:sp>
    </p:spTree>
    <p:extLst>
      <p:ext uri="{BB962C8B-B14F-4D97-AF65-F5344CB8AC3E}">
        <p14:creationId xmlns:p14="http://schemas.microsoft.com/office/powerpoint/2010/main" val="351329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map&#10;&#10;Description automatically generated">
            <a:extLst>
              <a:ext uri="{FF2B5EF4-FFF2-40B4-BE49-F238E27FC236}">
                <a16:creationId xmlns:a16="http://schemas.microsoft.com/office/drawing/2014/main" id="{2AD05174-449E-D647-9B05-19366C85F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3" y="1523669"/>
            <a:ext cx="3413852" cy="341385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CFB89AF4-BFC2-264F-AEC7-4C50335E3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761" y="262774"/>
            <a:ext cx="4694716" cy="4694716"/>
          </a:xfrm>
          <a:prstGeom prst="rect">
            <a:avLst/>
          </a:prstGeom>
        </p:spPr>
      </p:pic>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sz="1600" dirty="0"/>
              <a:t>Maroc – </a:t>
            </a:r>
            <a:r>
              <a:rPr lang="en-US" sz="1600" dirty="0" err="1"/>
              <a:t>Données</a:t>
            </a:r>
            <a:r>
              <a:rPr lang="en-US" sz="1600" dirty="0"/>
              <a:t> non </a:t>
            </a:r>
            <a:r>
              <a:rPr lang="en-US" sz="1600" dirty="0" err="1"/>
              <a:t>lissées</a:t>
            </a:r>
            <a:r>
              <a:rPr lang="en-US" sz="1600" dirty="0"/>
              <a:t> / </a:t>
            </a:r>
            <a:r>
              <a:rPr lang="en-US" sz="1600" dirty="0" err="1"/>
              <a:t>Modif</a:t>
            </a:r>
            <a:r>
              <a:rPr lang="en-US" sz="1600" dirty="0"/>
              <a:t> Param</a:t>
            </a:r>
            <a:endParaRPr lang="fr-FR" sz="1600"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882683"/>
            <a:ext cx="341385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00" dirty="0">
                <a:solidFill>
                  <a:srgbClr val="404040"/>
                </a:solidFill>
                <a:latin typeface="+mj-lt"/>
                <a:cs typeface="Arial" pitchFamily="34" charset="0"/>
              </a:rPr>
              <a:t>Fit avec données inputs lissées sur 5ans en moyenne mobile. </a:t>
            </a:r>
          </a:p>
          <a:p>
            <a:pPr algn="just" eaLnBrk="1" hangingPunct="1"/>
            <a:r>
              <a:rPr lang="fr-FR" sz="1000" dirty="0">
                <a:solidFill>
                  <a:srgbClr val="404040"/>
                </a:solidFill>
                <a:latin typeface="+mj-lt"/>
                <a:cs typeface="Arial" pitchFamily="34" charset="0"/>
              </a:rPr>
              <a:t>Paramètres du modèle : rigidité de la contrainte sur la composante senescence diminuée + intervalle d’âges de croisement des composante 2 et 3</a:t>
            </a:r>
          </a:p>
        </p:txBody>
      </p:sp>
    </p:spTree>
    <p:extLst>
      <p:ext uri="{BB962C8B-B14F-4D97-AF65-F5344CB8AC3E}">
        <p14:creationId xmlns:p14="http://schemas.microsoft.com/office/powerpoint/2010/main" val="2882323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E737E-7DBD-4646-A83A-731750A50787}"/>
              </a:ext>
            </a:extLst>
          </p:cNvPr>
          <p:cNvSpPr>
            <a:spLocks noGrp="1"/>
          </p:cNvSpPr>
          <p:nvPr>
            <p:ph type="dt" sz="half" idx="10"/>
          </p:nvPr>
        </p:nvSpPr>
        <p:spPr/>
        <p:txBody>
          <a:bodyPr/>
          <a:lstStyle/>
          <a:p>
            <a:r>
              <a:rPr lang="en-US" noProof="0"/>
              <a:t>Title of the presentation l Date</a:t>
            </a:r>
            <a:endParaRPr lang="en-US" noProof="0" dirty="0"/>
          </a:p>
        </p:txBody>
      </p:sp>
      <p:sp>
        <p:nvSpPr>
          <p:cNvPr id="3" name="Footer Placeholder 2">
            <a:extLst>
              <a:ext uri="{FF2B5EF4-FFF2-40B4-BE49-F238E27FC236}">
                <a16:creationId xmlns:a16="http://schemas.microsoft.com/office/drawing/2014/main" id="{F87F8D89-F8B3-244B-8D94-984D3B7E0D7D}"/>
              </a:ext>
            </a:extLst>
          </p:cNvPr>
          <p:cNvSpPr>
            <a:spLocks noGrp="1"/>
          </p:cNvSpPr>
          <p:nvPr>
            <p:ph type="ftr" sz="quarter" idx="11"/>
          </p:nvPr>
        </p:nvSpPr>
        <p:spPr/>
        <p:txBody>
          <a:bodyPr/>
          <a:lstStyle/>
          <a:p>
            <a:r>
              <a:rPr lang="en-US" noProof="0"/>
              <a:t>CONFIDENTIALITY LEVEL</a:t>
            </a:r>
            <a:endParaRPr lang="en-US" noProof="0" dirty="0"/>
          </a:p>
        </p:txBody>
      </p:sp>
      <p:sp>
        <p:nvSpPr>
          <p:cNvPr id="4" name="Title 3">
            <a:extLst>
              <a:ext uri="{FF2B5EF4-FFF2-40B4-BE49-F238E27FC236}">
                <a16:creationId xmlns:a16="http://schemas.microsoft.com/office/drawing/2014/main" id="{0D569671-DDDD-7E4F-BB08-16FA88D0206F}"/>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9706F4F8-0569-E140-9D53-74FF075C4E3A}"/>
              </a:ext>
            </a:extLst>
          </p:cNvPr>
          <p:cNvSpPr>
            <a:spLocks noGrp="1"/>
          </p:cNvSpPr>
          <p:nvPr>
            <p:ph type="body" sz="quarter" idx="12"/>
          </p:nvPr>
        </p:nvSpPr>
        <p:spPr/>
        <p:txBody>
          <a:bodyPr/>
          <a:lstStyle/>
          <a:p>
            <a:r>
              <a:rPr lang="fr-FR" dirty="0"/>
              <a:t>Maroc  - Améliorations annuelles par composante</a:t>
            </a:r>
          </a:p>
        </p:txBody>
      </p:sp>
      <p:pic>
        <p:nvPicPr>
          <p:cNvPr id="11" name="Picture 10" descr="A close up of a map&#10;&#10;Description automatically generated">
            <a:extLst>
              <a:ext uri="{FF2B5EF4-FFF2-40B4-BE49-F238E27FC236}">
                <a16:creationId xmlns:a16="http://schemas.microsoft.com/office/drawing/2014/main" id="{8595E014-7B74-C64E-A6BF-E4189E914AC8}"/>
              </a:ext>
            </a:extLst>
          </p:cNvPr>
          <p:cNvPicPr>
            <a:picLocks noChangeAspect="1"/>
          </p:cNvPicPr>
          <p:nvPr/>
        </p:nvPicPr>
        <p:blipFill rotWithShape="1">
          <a:blip r:embed="rId2">
            <a:extLst>
              <a:ext uri="{28A0092B-C50C-407E-A947-70E740481C1C}">
                <a14:useLocalDpi xmlns:a14="http://schemas.microsoft.com/office/drawing/2010/main" val="0"/>
              </a:ext>
            </a:extLst>
          </a:blip>
          <a:srcRect t="3188" r="17516"/>
          <a:stretch/>
        </p:blipFill>
        <p:spPr>
          <a:xfrm>
            <a:off x="401950" y="1188513"/>
            <a:ext cx="2640066" cy="3098698"/>
          </a:xfrm>
          <a:prstGeom prst="rect">
            <a:avLst/>
          </a:prstGeom>
        </p:spPr>
      </p:pic>
      <p:pic>
        <p:nvPicPr>
          <p:cNvPr id="12" name="Picture 11" descr="A close up of a map&#10;&#10;Description automatically generated">
            <a:extLst>
              <a:ext uri="{FF2B5EF4-FFF2-40B4-BE49-F238E27FC236}">
                <a16:creationId xmlns:a16="http://schemas.microsoft.com/office/drawing/2014/main" id="{E283E17C-29B2-234B-90D3-453B412E0C83}"/>
              </a:ext>
            </a:extLst>
          </p:cNvPr>
          <p:cNvPicPr>
            <a:picLocks noChangeAspect="1"/>
          </p:cNvPicPr>
          <p:nvPr/>
        </p:nvPicPr>
        <p:blipFill rotWithShape="1">
          <a:blip r:embed="rId3">
            <a:extLst>
              <a:ext uri="{28A0092B-C50C-407E-A947-70E740481C1C}">
                <a14:useLocalDpi xmlns:a14="http://schemas.microsoft.com/office/drawing/2010/main" val="0"/>
              </a:ext>
            </a:extLst>
          </a:blip>
          <a:srcRect l="2974" t="3532" r="17516"/>
          <a:stretch/>
        </p:blipFill>
        <p:spPr>
          <a:xfrm>
            <a:off x="3042016" y="1207225"/>
            <a:ext cx="2544896" cy="3087681"/>
          </a:xfrm>
          <a:prstGeom prst="rect">
            <a:avLst/>
          </a:prstGeom>
        </p:spPr>
      </p:pic>
      <p:pic>
        <p:nvPicPr>
          <p:cNvPr id="14" name="Picture 13" descr="A close up of a map&#10;&#10;Description automatically generated">
            <a:extLst>
              <a:ext uri="{FF2B5EF4-FFF2-40B4-BE49-F238E27FC236}">
                <a16:creationId xmlns:a16="http://schemas.microsoft.com/office/drawing/2014/main" id="{162866B5-E72C-EC46-AF5D-33341E362291}"/>
              </a:ext>
            </a:extLst>
          </p:cNvPr>
          <p:cNvPicPr>
            <a:picLocks noChangeAspect="1"/>
          </p:cNvPicPr>
          <p:nvPr/>
        </p:nvPicPr>
        <p:blipFill rotWithShape="1">
          <a:blip r:embed="rId4">
            <a:extLst>
              <a:ext uri="{28A0092B-C50C-407E-A947-70E740481C1C}">
                <a14:useLocalDpi xmlns:a14="http://schemas.microsoft.com/office/drawing/2010/main" val="0"/>
              </a:ext>
            </a:extLst>
          </a:blip>
          <a:srcRect l="2755" t="3876"/>
          <a:stretch/>
        </p:blipFill>
        <p:spPr>
          <a:xfrm>
            <a:off x="5629508" y="1207225"/>
            <a:ext cx="3112542" cy="3076665"/>
          </a:xfrm>
          <a:prstGeom prst="rect">
            <a:avLst/>
          </a:prstGeom>
        </p:spPr>
      </p:pic>
      <p:sp>
        <p:nvSpPr>
          <p:cNvPr id="16" name="TextBox 15">
            <a:extLst>
              <a:ext uri="{FF2B5EF4-FFF2-40B4-BE49-F238E27FC236}">
                <a16:creationId xmlns:a16="http://schemas.microsoft.com/office/drawing/2014/main" id="{48DAD64D-ADE1-4147-A542-3F0CE320CBCC}"/>
              </a:ext>
            </a:extLst>
          </p:cNvPr>
          <p:cNvSpPr txBox="1"/>
          <p:nvPr/>
        </p:nvSpPr>
        <p:spPr bwMode="auto">
          <a:xfrm>
            <a:off x="495818" y="1042319"/>
            <a:ext cx="82715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Lissage sur 5 ans</a:t>
            </a:r>
          </a:p>
        </p:txBody>
      </p:sp>
      <p:sp>
        <p:nvSpPr>
          <p:cNvPr id="17" name="TextBox 16">
            <a:extLst>
              <a:ext uri="{FF2B5EF4-FFF2-40B4-BE49-F238E27FC236}">
                <a16:creationId xmlns:a16="http://schemas.microsoft.com/office/drawing/2014/main" id="{E1113528-0E64-BF47-B484-D0442E918E53}"/>
              </a:ext>
            </a:extLst>
          </p:cNvPr>
          <p:cNvSpPr txBox="1"/>
          <p:nvPr/>
        </p:nvSpPr>
        <p:spPr bwMode="auto">
          <a:xfrm>
            <a:off x="3151051" y="1050014"/>
            <a:ext cx="13481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cs typeface="Arial" pitchFamily="34" charset="0"/>
              </a:rPr>
              <a:t>Lissage sur 5 ans, lambda=1,</a:t>
            </a:r>
          </a:p>
        </p:txBody>
      </p:sp>
      <p:sp>
        <p:nvSpPr>
          <p:cNvPr id="18" name="TextBox 17">
            <a:extLst>
              <a:ext uri="{FF2B5EF4-FFF2-40B4-BE49-F238E27FC236}">
                <a16:creationId xmlns:a16="http://schemas.microsoft.com/office/drawing/2014/main" id="{235AC2F7-C6C4-0A4F-85B5-DE4357B7B256}"/>
              </a:ext>
            </a:extLst>
          </p:cNvPr>
          <p:cNvSpPr txBox="1"/>
          <p:nvPr/>
        </p:nvSpPr>
        <p:spPr bwMode="auto">
          <a:xfrm>
            <a:off x="5686903" y="1050013"/>
            <a:ext cx="21993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cs typeface="Arial" pitchFamily="34" charset="0"/>
              </a:rPr>
              <a:t>Lissage sur 5 ans, lambda=1, intervalle d’âges </a:t>
            </a:r>
          </a:p>
        </p:txBody>
      </p:sp>
    </p:spTree>
    <p:extLst>
      <p:ext uri="{BB962C8B-B14F-4D97-AF65-F5344CB8AC3E}">
        <p14:creationId xmlns:p14="http://schemas.microsoft.com/office/powerpoint/2010/main" val="171675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D5938554-E14C-D54D-86D9-CA3B0A73883C}"/>
              </a:ext>
            </a:extLst>
          </p:cNvPr>
          <p:cNvPicPr>
            <a:picLocks noChangeAspect="1"/>
          </p:cNvPicPr>
          <p:nvPr/>
        </p:nvPicPr>
        <p:blipFill rotWithShape="1">
          <a:blip r:embed="rId2">
            <a:extLst>
              <a:ext uri="{28A0092B-C50C-407E-A947-70E740481C1C}">
                <a14:useLocalDpi xmlns:a14="http://schemas.microsoft.com/office/drawing/2010/main" val="0"/>
              </a:ext>
            </a:extLst>
          </a:blip>
          <a:srcRect t="3187" r="17297"/>
          <a:stretch/>
        </p:blipFill>
        <p:spPr>
          <a:xfrm>
            <a:off x="357033" y="1232105"/>
            <a:ext cx="2647106" cy="3098698"/>
          </a:xfrm>
          <a:prstGeom prst="rect">
            <a:avLst/>
          </a:prstGeom>
        </p:spPr>
      </p:pic>
      <p:sp>
        <p:nvSpPr>
          <p:cNvPr id="2" name="Date Placeholder 1">
            <a:extLst>
              <a:ext uri="{FF2B5EF4-FFF2-40B4-BE49-F238E27FC236}">
                <a16:creationId xmlns:a16="http://schemas.microsoft.com/office/drawing/2014/main" id="{253E737E-7DBD-4646-A83A-731750A50787}"/>
              </a:ext>
            </a:extLst>
          </p:cNvPr>
          <p:cNvSpPr>
            <a:spLocks noGrp="1"/>
          </p:cNvSpPr>
          <p:nvPr>
            <p:ph type="dt" sz="half" idx="10"/>
          </p:nvPr>
        </p:nvSpPr>
        <p:spPr/>
        <p:txBody>
          <a:bodyPr/>
          <a:lstStyle/>
          <a:p>
            <a:r>
              <a:rPr lang="en-US" noProof="0"/>
              <a:t>Title of the presentation l Date</a:t>
            </a:r>
            <a:endParaRPr lang="en-US" noProof="0" dirty="0"/>
          </a:p>
        </p:txBody>
      </p:sp>
      <p:sp>
        <p:nvSpPr>
          <p:cNvPr id="3" name="Footer Placeholder 2">
            <a:extLst>
              <a:ext uri="{FF2B5EF4-FFF2-40B4-BE49-F238E27FC236}">
                <a16:creationId xmlns:a16="http://schemas.microsoft.com/office/drawing/2014/main" id="{F87F8D89-F8B3-244B-8D94-984D3B7E0D7D}"/>
              </a:ext>
            </a:extLst>
          </p:cNvPr>
          <p:cNvSpPr>
            <a:spLocks noGrp="1"/>
          </p:cNvSpPr>
          <p:nvPr>
            <p:ph type="ftr" sz="quarter" idx="11"/>
          </p:nvPr>
        </p:nvSpPr>
        <p:spPr/>
        <p:txBody>
          <a:bodyPr/>
          <a:lstStyle/>
          <a:p>
            <a:r>
              <a:rPr lang="en-US" noProof="0"/>
              <a:t>CONFIDENTIALITY LEVEL</a:t>
            </a:r>
            <a:endParaRPr lang="en-US" noProof="0" dirty="0"/>
          </a:p>
        </p:txBody>
      </p:sp>
      <p:sp>
        <p:nvSpPr>
          <p:cNvPr id="4" name="Title 3">
            <a:extLst>
              <a:ext uri="{FF2B5EF4-FFF2-40B4-BE49-F238E27FC236}">
                <a16:creationId xmlns:a16="http://schemas.microsoft.com/office/drawing/2014/main" id="{0D569671-DDDD-7E4F-BB08-16FA88D0206F}"/>
              </a:ext>
            </a:extLst>
          </p:cNvPr>
          <p:cNvSpPr>
            <a:spLocks noGrp="1"/>
          </p:cNvSpPr>
          <p:nvPr>
            <p:ph type="title"/>
          </p:nvPr>
        </p:nvSpPr>
        <p:spPr/>
        <p:txBody>
          <a:bodyPr/>
          <a:lstStyle/>
          <a:p>
            <a:r>
              <a:rPr lang="en-US" dirty="0" err="1"/>
              <a:t>Lissage</a:t>
            </a:r>
            <a:r>
              <a:rPr lang="en-US" dirty="0"/>
              <a:t> des </a:t>
            </a:r>
            <a:r>
              <a:rPr lang="en-US" dirty="0" err="1"/>
              <a:t>données</a:t>
            </a:r>
            <a:r>
              <a:rPr lang="en-US" dirty="0"/>
              <a:t>	</a:t>
            </a:r>
            <a:endParaRPr lang="fr-FR" dirty="0"/>
          </a:p>
        </p:txBody>
      </p:sp>
      <p:sp>
        <p:nvSpPr>
          <p:cNvPr id="5" name="Text Placeholder 4">
            <a:extLst>
              <a:ext uri="{FF2B5EF4-FFF2-40B4-BE49-F238E27FC236}">
                <a16:creationId xmlns:a16="http://schemas.microsoft.com/office/drawing/2014/main" id="{9706F4F8-0569-E140-9D53-74FF075C4E3A}"/>
              </a:ext>
            </a:extLst>
          </p:cNvPr>
          <p:cNvSpPr>
            <a:spLocks noGrp="1"/>
          </p:cNvSpPr>
          <p:nvPr>
            <p:ph type="body" sz="quarter" idx="12"/>
          </p:nvPr>
        </p:nvSpPr>
        <p:spPr/>
        <p:txBody>
          <a:bodyPr/>
          <a:lstStyle/>
          <a:p>
            <a:r>
              <a:rPr lang="fr-FR" dirty="0"/>
              <a:t>Maroc - Améliorations annuelles par composante</a:t>
            </a:r>
          </a:p>
        </p:txBody>
      </p:sp>
      <p:pic>
        <p:nvPicPr>
          <p:cNvPr id="8" name="Picture 7" descr="A close up of a map&#10;&#10;Description automatically generated">
            <a:extLst>
              <a:ext uri="{FF2B5EF4-FFF2-40B4-BE49-F238E27FC236}">
                <a16:creationId xmlns:a16="http://schemas.microsoft.com/office/drawing/2014/main" id="{8D96A241-4002-AA45-9346-2C4C962DBBF0}"/>
              </a:ext>
            </a:extLst>
          </p:cNvPr>
          <p:cNvPicPr>
            <a:picLocks noChangeAspect="1"/>
          </p:cNvPicPr>
          <p:nvPr/>
        </p:nvPicPr>
        <p:blipFill rotWithShape="1">
          <a:blip r:embed="rId3">
            <a:extLst>
              <a:ext uri="{28A0092B-C50C-407E-A947-70E740481C1C}">
                <a14:useLocalDpi xmlns:a14="http://schemas.microsoft.com/office/drawing/2010/main" val="0"/>
              </a:ext>
            </a:extLst>
          </a:blip>
          <a:srcRect l="2862" t="3531" r="17628"/>
          <a:stretch/>
        </p:blipFill>
        <p:spPr>
          <a:xfrm>
            <a:off x="3078988" y="1237613"/>
            <a:ext cx="2544896" cy="3087681"/>
          </a:xfrm>
          <a:prstGeom prst="rect">
            <a:avLst/>
          </a:prstGeom>
        </p:spPr>
      </p:pic>
      <p:pic>
        <p:nvPicPr>
          <p:cNvPr id="9" name="Picture 8" descr="A close up of a map&#10;&#10;Description automatically generated">
            <a:extLst>
              <a:ext uri="{FF2B5EF4-FFF2-40B4-BE49-F238E27FC236}">
                <a16:creationId xmlns:a16="http://schemas.microsoft.com/office/drawing/2014/main" id="{C73D3245-2544-EC49-8D05-69100DAAECE5}"/>
              </a:ext>
            </a:extLst>
          </p:cNvPr>
          <p:cNvPicPr>
            <a:picLocks noChangeAspect="1"/>
          </p:cNvPicPr>
          <p:nvPr/>
        </p:nvPicPr>
        <p:blipFill rotWithShape="1">
          <a:blip r:embed="rId4">
            <a:extLst>
              <a:ext uri="{28A0092B-C50C-407E-A947-70E740481C1C}">
                <a14:useLocalDpi xmlns:a14="http://schemas.microsoft.com/office/drawing/2010/main" val="0"/>
              </a:ext>
            </a:extLst>
          </a:blip>
          <a:srcRect l="2881" t="3187"/>
          <a:stretch/>
        </p:blipFill>
        <p:spPr>
          <a:xfrm>
            <a:off x="5698733" y="1182394"/>
            <a:ext cx="3108498" cy="3098698"/>
          </a:xfrm>
          <a:prstGeom prst="rect">
            <a:avLst/>
          </a:prstGeom>
        </p:spPr>
      </p:pic>
      <p:sp>
        <p:nvSpPr>
          <p:cNvPr id="11" name="TextBox 10">
            <a:extLst>
              <a:ext uri="{FF2B5EF4-FFF2-40B4-BE49-F238E27FC236}">
                <a16:creationId xmlns:a16="http://schemas.microsoft.com/office/drawing/2014/main" id="{E3F9E6F2-DF19-6A43-AC56-BAC349876F5C}"/>
              </a:ext>
            </a:extLst>
          </p:cNvPr>
          <p:cNvSpPr txBox="1"/>
          <p:nvPr/>
        </p:nvSpPr>
        <p:spPr bwMode="auto">
          <a:xfrm>
            <a:off x="495818" y="1042319"/>
            <a:ext cx="21993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Lissage sur 5 ans, lambda=1, intervalle d’âges </a:t>
            </a:r>
          </a:p>
        </p:txBody>
      </p:sp>
      <p:sp>
        <p:nvSpPr>
          <p:cNvPr id="12" name="TextBox 11">
            <a:extLst>
              <a:ext uri="{FF2B5EF4-FFF2-40B4-BE49-F238E27FC236}">
                <a16:creationId xmlns:a16="http://schemas.microsoft.com/office/drawing/2014/main" id="{17D72DC2-9FDE-0B4F-AEF9-2667664AF193}"/>
              </a:ext>
            </a:extLst>
          </p:cNvPr>
          <p:cNvSpPr txBox="1"/>
          <p:nvPr/>
        </p:nvSpPr>
        <p:spPr bwMode="auto">
          <a:xfrm>
            <a:off x="3151051" y="1050014"/>
            <a:ext cx="134972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lambda=1, intervalle d’âges </a:t>
            </a:r>
          </a:p>
        </p:txBody>
      </p:sp>
      <p:sp>
        <p:nvSpPr>
          <p:cNvPr id="13" name="TextBox 12">
            <a:extLst>
              <a:ext uri="{FF2B5EF4-FFF2-40B4-BE49-F238E27FC236}">
                <a16:creationId xmlns:a16="http://schemas.microsoft.com/office/drawing/2014/main" id="{B7493DED-6887-E741-ABF8-A0798694425E}"/>
              </a:ext>
            </a:extLst>
          </p:cNvPr>
          <p:cNvSpPr txBox="1"/>
          <p:nvPr/>
        </p:nvSpPr>
        <p:spPr bwMode="auto">
          <a:xfrm>
            <a:off x="5802853" y="1045669"/>
            <a:ext cx="6460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Fit par défaut</a:t>
            </a:r>
          </a:p>
        </p:txBody>
      </p:sp>
    </p:spTree>
    <p:extLst>
      <p:ext uri="{BB962C8B-B14F-4D97-AF65-F5344CB8AC3E}">
        <p14:creationId xmlns:p14="http://schemas.microsoft.com/office/powerpoint/2010/main" val="145201036"/>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16546</TotalTime>
  <Words>423</Words>
  <Application>Microsoft Macintosh PowerPoint</Application>
  <PresentationFormat>On-screen Show (16:9)</PresentationFormat>
  <Paragraphs>60</Paragraphs>
  <Slides>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Source Sans Pro</vt:lpstr>
      <vt:lpstr>Axa</vt:lpstr>
      <vt:lpstr>Sums of Smooth Exponentials</vt:lpstr>
      <vt:lpstr>PowerPoint Presentation</vt:lpstr>
      <vt:lpstr>Lissage des données </vt:lpstr>
      <vt:lpstr>Lissage des données </vt:lpstr>
      <vt:lpstr>Lissage des données </vt:lpstr>
      <vt:lpstr>Lissage des données </vt:lpstr>
      <vt:lpstr>Lissage des données </vt:lpstr>
      <vt:lpstr>Lissage des données </vt:lpstr>
      <vt:lpstr>Lissage des données </vt:lpstr>
      <vt:lpstr>Lissage des données </vt:lpstr>
      <vt:lpstr>Lissage des données </vt:lpstr>
      <vt:lpstr>Lissage des données </vt:lpstr>
      <vt:lpstr>Lissage des données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528</cp:revision>
  <cp:lastPrinted>2017-05-30T12:53:36Z</cp:lastPrinted>
  <dcterms:created xsi:type="dcterms:W3CDTF">2017-04-27T07:38:04Z</dcterms:created>
  <dcterms:modified xsi:type="dcterms:W3CDTF">2020-08-21T15:45:18Z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